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9" r:id="rId8"/>
    <p:sldId id="257" r:id="rId9"/>
    <p:sldId id="271" r:id="rId10"/>
    <p:sldId id="270" r:id="rId11"/>
    <p:sldId id="296" r:id="rId12"/>
    <p:sldId id="269" r:id="rId13"/>
    <p:sldId id="291" r:id="rId14"/>
    <p:sldId id="273" r:id="rId15"/>
    <p:sldId id="268" r:id="rId16"/>
    <p:sldId id="299" r:id="rId17"/>
    <p:sldId id="275" r:id="rId18"/>
    <p:sldId id="300" r:id="rId19"/>
    <p:sldId id="293" r:id="rId20"/>
    <p:sldId id="283" r:id="rId21"/>
    <p:sldId id="297" r:id="rId22"/>
    <p:sldId id="298" r:id="rId23"/>
    <p:sldId id="289" r:id="rId24"/>
    <p:sldId id="286" r:id="rId25"/>
    <p:sldId id="290" r:id="rId26"/>
    <p:sldId id="28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CCFF"/>
    <a:srgbClr val="3399FF"/>
    <a:srgbClr val="0066FF"/>
    <a:srgbClr val="080808"/>
    <a:srgbClr val="0000FF"/>
    <a:srgbClr val="B709A2"/>
    <a:srgbClr val="B50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4177-5AD0-4108-B04D-1E83B4F8E11D}" type="datetimeFigureOut">
              <a:rPr lang="zh-CN" altLang="en-US" smtClean="0"/>
              <a:t>2016/5/3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B595-4FBA-4AE2-8B5B-745C4AE50A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4177-5AD0-4108-B04D-1E83B4F8E11D}" type="datetimeFigureOut">
              <a:rPr lang="zh-CN" altLang="en-US" smtClean="0"/>
              <a:t>2016/5/3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B595-4FBA-4AE2-8B5B-745C4AE50A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4177-5AD0-4108-B04D-1E83B4F8E11D}" type="datetimeFigureOut">
              <a:rPr lang="zh-CN" altLang="en-US" smtClean="0"/>
              <a:t>2016/5/3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B595-4FBA-4AE2-8B5B-745C4AE50A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E262A-D904-4BC1-B1CA-EA259A4D76E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6976D-4ED5-4B87-92B6-E87A0AA87DEC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30006-4FD6-40D7-9502-8C3CAB717EE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13D63-2887-4AD7-9696-7688208C3B9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87FA5-254A-420C-B0A1-1E7D8FF380E1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C07FF-9280-4553-9982-CF38057E8D9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3132-74A4-44A2-BC6D-B3635ABA306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55D6A-D787-4BEE-82D8-1C30402365E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4177-5AD0-4108-B04D-1E83B4F8E11D}" type="datetimeFigureOut">
              <a:rPr lang="zh-CN" altLang="en-US" smtClean="0"/>
              <a:t>2016/5/3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B595-4FBA-4AE2-8B5B-745C4AE50A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EFE78-E3BA-417D-AD5F-F2D245242DD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66CCA-BC3C-4D7C-AF24-85BEB99E14D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35635-1977-4DB2-80AE-D80C52E9EFE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noProof="0" smtClean="0"/>
              <a:t>单击此处编辑母版副标题样式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EB0CC41C-F9B7-441E-B408-2F584FF95EC4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A640C-1CC7-4903-B0CF-E073FD70A6B1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995B0-EBCF-4D2E-91BB-C88962220CB1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2168" y="1752601"/>
            <a:ext cx="5592233" cy="42703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752601"/>
            <a:ext cx="5592233" cy="42703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562E7-84C0-4D76-A833-72C3F2F5C590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B059C-D604-4B5C-8FC3-7D5809359617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87393-1BBD-4E01-9DB3-8217300B3EF0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FE8CB-A01E-438D-BE3D-2418FE92F363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4177-5AD0-4108-B04D-1E83B4F8E11D}" type="datetimeFigureOut">
              <a:rPr lang="zh-CN" altLang="en-US" smtClean="0"/>
              <a:t>2016/5/3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B595-4FBA-4AE2-8B5B-745C4AE50A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F6D70-783D-4075-B56F-8004F55C060A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117B4-EC3D-464D-BBE4-9491CD0A895B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FD12E-ACC1-44AB-AB26-22B83ADFD7EC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2918" y="381001"/>
            <a:ext cx="2846916" cy="5641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381001"/>
            <a:ext cx="8337551" cy="5641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B1118-6135-4ABE-A073-486B95562D36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3619B-5246-4E91-91AB-E36D2BC3AD0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9EC3C-36A5-432D-ADCF-D46E00EF763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AF8D7-C968-4A6D-AD06-F1E0BCB8B84D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C7282-BB5E-41C6-A88C-F2C3FBB3DB8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5A8E2-821D-45D3-882E-FF0D2200492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4C9F4-2F54-49E7-AC0C-A89D1962F1C8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4177-5AD0-4108-B04D-1E83B4F8E11D}" type="datetimeFigureOut">
              <a:rPr lang="zh-CN" altLang="en-US" smtClean="0"/>
              <a:t>2016/5/3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B595-4FBA-4AE2-8B5B-745C4AE50A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2A778-D10A-4D17-93CE-DAA85D1B3BE0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9B5AF-595F-44D3-80DB-11F1D447518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3FED-BF47-4A8F-B991-E348F94E12B2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20C24-219D-40E7-A721-E70FE6F382D3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9A342-B8E0-46AF-92CC-2C1D55C8C68A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C60ECB-EC01-4BBF-8C24-A8B6613D4B74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96968" name="Group 8"/>
          <p:cNvGrpSpPr/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29696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7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7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7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7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7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7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7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7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7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7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8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8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8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8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8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8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8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8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8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8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9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9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9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9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9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9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9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9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9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699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7000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B8DFB-40F4-4B22-B1A7-F486E65DAB8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A58F0-1067-45C0-A36E-22263149E1CC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F0880-A5B0-4598-ABE7-2FF2290E44E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EA636-CF2A-47F0-A426-A1AF69A97D8F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4177-5AD0-4108-B04D-1E83B4F8E11D}" type="datetimeFigureOut">
              <a:rPr lang="zh-CN" altLang="en-US" smtClean="0"/>
              <a:t>2016/5/3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B595-4FBA-4AE2-8B5B-745C4AE50A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F028-4E1D-4047-8F86-DB86D1485AE3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3D97-B5EC-45EA-8A4D-CF8EAAB73A2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226E2-5BA5-4F04-A307-F4407C68BA1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D5946-746B-4204-A3AB-6D251E2DEDCC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3C21-64B1-4B08-912E-2F617501201C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64F4D-D132-4234-B28C-E8F7AC3B6EE7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ll dir="r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3EF64-DAA7-4D40-B2C4-CA7F9330614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27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5B4FD-452E-41D1-B80A-1C8A75420B7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7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45D1-BB3F-43DB-BBA0-794413A5F02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104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2A44F-0E2A-45D9-BED4-744BCB45EAE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2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4177-5AD0-4108-B04D-1E83B4F8E11D}" type="datetimeFigureOut">
              <a:rPr lang="zh-CN" altLang="en-US" smtClean="0"/>
              <a:t>2016/5/3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B595-4FBA-4AE2-8B5B-745C4AE50A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7A3DA-D9ED-4A2A-8888-F02D6566397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50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48E43-D0B8-4E6F-9338-4D5AB785A51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84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0AAA3-DB05-427B-BBC1-D26B03BF5B5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89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660B-F8A4-4713-8D79-59986F6095D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293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0091A-26F8-42EB-82E3-2F698613DF9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78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ECB48-B152-4995-B273-A30E03399BB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905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09155-7993-4E9C-9998-E332806368E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5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4177-5AD0-4108-B04D-1E83B4F8E11D}" type="datetimeFigureOut">
              <a:rPr lang="zh-CN" altLang="en-US" smtClean="0"/>
              <a:t>2016/5/3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B595-4FBA-4AE2-8B5B-745C4AE50A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4177-5AD0-4108-B04D-1E83B4F8E11D}" type="datetimeFigureOut">
              <a:rPr lang="zh-CN" altLang="en-US" smtClean="0"/>
              <a:t>2016/5/3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B595-4FBA-4AE2-8B5B-745C4AE50A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4177-5AD0-4108-B04D-1E83B4F8E11D}" type="datetimeFigureOut">
              <a:rPr lang="zh-CN" altLang="en-US" smtClean="0"/>
              <a:t>2016/5/3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B595-4FBA-4AE2-8B5B-745C4AE50A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E4177-5AD0-4108-B04D-1E83B4F8E11D}" type="datetimeFigureOut">
              <a:rPr lang="zh-CN" altLang="en-US" smtClean="0"/>
              <a:t>2016/5/3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6B595-4FBA-4AE2-8B5B-745C4AE50A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2B01B9-B8BE-4E8F-B4B5-9262E49FE0A5}" type="slidenum">
              <a:rPr lang="en-US" altLang="zh-CN" smtClean="0">
                <a:solidFill>
                  <a:srgbClr val="000000"/>
                </a:solidFill>
              </a:r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3810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752601"/>
            <a:ext cx="11387667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172200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1722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172200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E9EEBE92-43B0-4119-8040-0F1801FF8259}" type="slidenum">
              <a:rPr lang="zh-CN" altLang="zh-CN" smtClean="0">
                <a:solidFill>
                  <a:srgbClr val="000000"/>
                </a:solidFill>
              </a:rPr>
              <a:t>‹#›</a:t>
            </a:fld>
            <a:endParaRPr lang="zh-CN" altLang="zh-CN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5000"/>
        <a:buFont typeface="Wingdings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C4893-8E67-4C52-8FA5-2444029A4BEF}" type="slidenum">
              <a:rPr lang="en-US" altLang="zh-CN" smtClean="0">
                <a:solidFill>
                  <a:srgbClr val="000000"/>
                </a:solidFill>
              </a:r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51924C-0CBD-412D-A3E8-7C754CD1D211}" type="slidenum">
              <a:rPr lang="en-US" altLang="zh-CN" smtClean="0">
                <a:solidFill>
                  <a:srgbClr val="000000"/>
                </a:solidFill>
              </a:r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grpSp>
        <p:nvGrpSpPr>
          <p:cNvPr id="295944" name="Group 8"/>
          <p:cNvGrpSpPr/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2959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959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 smtClean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 dir="ru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996EBF-1F50-41A6-8617-ED9FA16C19F9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儿童歌曲-祝你生日快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32029" y="6313714"/>
            <a:ext cx="413657" cy="413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02"/>
            <a:ext cx="12192000" cy="686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371600" y="5164282"/>
            <a:ext cx="954924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</a:rPr>
              <a:t>          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像获得赦免一样，那一道道躲闪的目光又从四面八方慢慢地回来了。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47800" y="1143000"/>
            <a:ext cx="9503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   </a:t>
            </a:r>
            <a:endParaRPr lang="zh-CN" altLang="en-US" sz="4000" b="1" dirty="0">
              <a:solidFill>
                <a:srgbClr val="0000CC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89620"/>
              </p:ext>
            </p:extLst>
          </p:nvPr>
        </p:nvGraphicFramePr>
        <p:xfrm>
          <a:off x="2032000" y="719666"/>
          <a:ext cx="8346543" cy="4539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636"/>
                <a:gridCol w="2115909"/>
                <a:gridCol w="2057362"/>
                <a:gridCol w="2086636"/>
              </a:tblGrid>
              <a:tr h="1285779"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7011"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7011"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525983" y="1143000"/>
            <a:ext cx="145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</a:t>
            </a:r>
            <a:r>
              <a:rPr lang="zh-CN" altLang="en-US" sz="2800" b="1" dirty="0"/>
              <a:t>场景</a:t>
            </a:r>
            <a:endParaRPr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219239" y="1143000"/>
            <a:ext cx="209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描写的语句</a:t>
            </a:r>
            <a:endParaRPr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6379026" y="1155366"/>
            <a:ext cx="1723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描写方法</a:t>
            </a:r>
            <a:endParaRPr lang="zh-CN" altLang="en-US" sz="28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8296645" y="1155366"/>
            <a:ext cx="209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表达的情感</a:t>
            </a:r>
            <a:endParaRPr lang="zh-CN" altLang="en-US" sz="28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317173" y="2581548"/>
            <a:ext cx="156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</a:t>
            </a:r>
            <a:r>
              <a:rPr lang="zh-CN" altLang="en-US" sz="2800" b="1" dirty="0" smtClean="0"/>
              <a:t>热闹</a:t>
            </a:r>
            <a:endParaRPr lang="zh-CN" altLang="en-US" sz="28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2441864" y="4107945"/>
            <a:ext cx="144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  沉默</a:t>
            </a:r>
            <a:endParaRPr lang="zh-CN" altLang="en-US" sz="28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4333009" y="2109355"/>
            <a:ext cx="1870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他们骄傲地举起了手，有的还神气十足地左顾右盼。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304381" y="3801188"/>
            <a:ext cx="1863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几</a:t>
            </a:r>
            <a:r>
              <a:rPr lang="zh-CN" altLang="en-US" sz="2000" dirty="0" smtClean="0"/>
              <a:t>位女同学沉静地举起了手。孩子们沉默着。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458816" y="2448795"/>
            <a:ext cx="1787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神态描写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动作描写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85659" y="3877701"/>
            <a:ext cx="173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神态描写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动作描写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68590" y="2427660"/>
            <a:ext cx="1755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感受到父母对我们的爱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8468590" y="3751118"/>
            <a:ext cx="1914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懂得回报父母对我们的爱。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78627" y="1352302"/>
            <a:ext cx="79525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</a:rPr>
              <a:t>小组合作要求：</a:t>
            </a:r>
            <a:endParaRPr lang="en-US" altLang="zh-CN" sz="4000" b="1" dirty="0" smtClean="0">
              <a:solidFill>
                <a:srgbClr val="0000FF"/>
              </a:solidFill>
            </a:endParaRPr>
          </a:p>
          <a:p>
            <a:r>
              <a:rPr lang="en-US" altLang="zh-CN" sz="4000" b="1" dirty="0" smtClean="0">
                <a:solidFill>
                  <a:srgbClr val="0000FF"/>
                </a:solidFill>
              </a:rPr>
              <a:t>1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、快速默读</a:t>
            </a:r>
            <a:r>
              <a:rPr lang="en-US" altLang="zh-CN" sz="4000" b="1" dirty="0" smtClean="0">
                <a:solidFill>
                  <a:srgbClr val="0000FF"/>
                </a:solidFill>
              </a:rPr>
              <a:t>《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妈妈的账单</a:t>
            </a:r>
            <a:r>
              <a:rPr lang="en-US" altLang="zh-CN" sz="4000" b="1" dirty="0" smtClean="0">
                <a:solidFill>
                  <a:srgbClr val="0000FF"/>
                </a:solidFill>
              </a:rPr>
              <a:t>》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；</a:t>
            </a:r>
            <a:endParaRPr lang="en-US" altLang="zh-CN" sz="4000" b="1" dirty="0" smtClean="0">
              <a:solidFill>
                <a:srgbClr val="0000FF"/>
              </a:solidFill>
            </a:endParaRPr>
          </a:p>
          <a:p>
            <a:r>
              <a:rPr lang="en-US" altLang="zh-CN" sz="4000" b="1" dirty="0" smtClean="0">
                <a:solidFill>
                  <a:srgbClr val="0000FF"/>
                </a:solidFill>
              </a:rPr>
              <a:t>2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、小组讨论，填写账单；</a:t>
            </a:r>
            <a:endParaRPr lang="en-US" altLang="zh-CN" sz="4000" b="1" dirty="0" smtClean="0">
              <a:solidFill>
                <a:srgbClr val="0000FF"/>
              </a:solidFill>
            </a:endParaRPr>
          </a:p>
          <a:p>
            <a:r>
              <a:rPr lang="en-US" altLang="zh-CN" sz="4000" b="1" dirty="0" smtClean="0">
                <a:solidFill>
                  <a:srgbClr val="0000FF"/>
                </a:solidFill>
              </a:rPr>
              <a:t>3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、对比两份账单，你想说点什么？</a:t>
            </a:r>
            <a:endParaRPr lang="en-US" altLang="zh-CN" sz="4000" b="1" dirty="0" smtClean="0">
              <a:solidFill>
                <a:srgbClr val="0000FF"/>
              </a:solidFill>
            </a:endParaRPr>
          </a:p>
          <a:p>
            <a:endParaRPr lang="en-US" altLang="zh-CN" sz="40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ic0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649" y="387804"/>
            <a:ext cx="7056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22982" y="1583645"/>
            <a:ext cx="525530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取回生活用品      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</a:t>
            </a:r>
            <a:r>
              <a:rPr lang="en-US" altLang="zh-CN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     )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芬</a:t>
            </a: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CC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把挂号件送往邮局      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en-US" altLang="zh-CN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     ) 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芬</a:t>
            </a: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CC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在花园帮助大人干活  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en-US" altLang="zh-CN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     )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芬</a:t>
            </a: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CC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一直</a:t>
            </a: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是个听话的好孩子  </a:t>
            </a:r>
            <a:r>
              <a:rPr lang="en-US" altLang="zh-CN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     )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芬</a:t>
            </a: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CC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共计：</a:t>
            </a:r>
            <a:r>
              <a:rPr lang="en-US" altLang="zh-CN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     )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芬</a:t>
            </a: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208541" y="583746"/>
            <a:ext cx="344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0000FF"/>
                </a:solidFill>
              </a:rPr>
              <a:t>彼得给妈妈的账单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789" y="207525"/>
            <a:ext cx="5888292" cy="59476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96000" y="1583645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为</a:t>
            </a:r>
            <a:r>
              <a:rPr lang="zh-CN" altLang="en-US" sz="24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在她家里过的十年幸福生活  </a:t>
            </a:r>
            <a:endParaRPr lang="en-US" altLang="zh-CN" sz="2400" b="1" dirty="0" smtClean="0">
              <a:solidFill>
                <a:srgbClr val="3399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</a:t>
            </a:r>
            <a:r>
              <a:rPr lang="zh-CN" altLang="en-US" sz="24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   </a:t>
            </a:r>
            <a:r>
              <a:rPr lang="zh-CN" altLang="en-US" sz="24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）芬尼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3399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为</a:t>
            </a:r>
            <a:r>
              <a:rPr lang="zh-CN" altLang="en-US" sz="24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他十年中的吃喝   </a:t>
            </a:r>
            <a:r>
              <a:rPr lang="zh-CN" altLang="en-US" sz="24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（   </a:t>
            </a:r>
            <a:r>
              <a:rPr lang="zh-CN" altLang="en-US" sz="24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）芬尼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3399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为</a:t>
            </a:r>
            <a:r>
              <a:rPr lang="zh-CN" altLang="en-US" sz="24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在他生病时的护理 </a:t>
            </a:r>
            <a:r>
              <a:rPr lang="zh-CN" altLang="en-US" sz="24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   </a:t>
            </a:r>
            <a:r>
              <a:rPr lang="zh-CN" altLang="en-US" sz="24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）芬尼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 smtClean="0">
              <a:solidFill>
                <a:srgbClr val="3399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为他一直</a:t>
            </a:r>
            <a:r>
              <a:rPr lang="zh-CN" altLang="en-US" sz="24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有一个慈爱的</a:t>
            </a:r>
            <a:r>
              <a:rPr lang="zh-CN" altLang="en-US" sz="24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母亲   </a:t>
            </a:r>
            <a:endParaRPr lang="en-US" altLang="zh-CN" sz="2400" b="1" dirty="0" smtClean="0">
              <a:solidFill>
                <a:srgbClr val="3399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</a:t>
            </a:r>
            <a:r>
              <a:rPr lang="zh-CN" altLang="en-US" sz="24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   </a:t>
            </a:r>
            <a:r>
              <a:rPr lang="zh-CN" altLang="en-US" sz="24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）芬尼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3399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共计</a:t>
            </a:r>
            <a:r>
              <a:rPr lang="zh-CN" altLang="en-US" sz="24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 （   </a:t>
            </a:r>
            <a:r>
              <a:rPr lang="zh-CN" altLang="en-US" sz="24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）芬尼</a:t>
            </a:r>
          </a:p>
        </p:txBody>
      </p:sp>
      <p:sp>
        <p:nvSpPr>
          <p:cNvPr id="4" name="矩形 3"/>
          <p:cNvSpPr/>
          <p:nvPr/>
        </p:nvSpPr>
        <p:spPr>
          <a:xfrm>
            <a:off x="6787695" y="581077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3399"/>
                </a:solidFill>
              </a:rPr>
              <a:t>妈妈给彼得的账单</a:t>
            </a:r>
          </a:p>
        </p:txBody>
      </p:sp>
    </p:spTree>
    <p:extLst>
      <p:ext uri="{BB962C8B-B14F-4D97-AF65-F5344CB8AC3E}">
        <p14:creationId xmlns:p14="http://schemas.microsoft.com/office/powerpoint/2010/main" val="9365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ic0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0"/>
            <a:ext cx="7056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008439" y="1196975"/>
            <a:ext cx="480131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取回生活用品       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（    ）芬</a:t>
            </a: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CC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把挂号件送往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邮局       （   ）芬</a:t>
            </a: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CC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在花园帮助大人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干活   （    ）芬</a:t>
            </a: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 smtClean="0">
              <a:solidFill>
                <a:srgbClr val="CC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一直是个听话</a:t>
            </a: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的好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孩子（</a:t>
            </a:r>
            <a:r>
              <a:rPr lang="en-US" altLang="zh-CN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）芬</a:t>
            </a: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CC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</a:t>
            </a:r>
            <a:r>
              <a:rPr lang="zh-CN" altLang="en-US" sz="2400" b="1" dirty="0" smtClean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共计：（     ）芬</a:t>
            </a:r>
            <a:r>
              <a:rPr lang="zh-CN" altLang="en-US" sz="2400" b="1" dirty="0">
                <a:solidFill>
                  <a:srgbClr val="CC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83113" y="333375"/>
            <a:ext cx="3448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rgbClr val="0000FF"/>
                </a:solidFill>
              </a:rPr>
              <a:t>彼得给妈妈的账单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25956" y="1246188"/>
            <a:ext cx="86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272166" y="19921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325956" y="2720469"/>
            <a:ext cx="58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368443" y="3429000"/>
            <a:ext cx="53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788618" y="4109101"/>
            <a:ext cx="558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60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500_ILCtm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135188" y="1557338"/>
            <a:ext cx="673774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为在她家里过的十年幸福</a:t>
            </a:r>
            <a:r>
              <a:rPr lang="zh-CN" altLang="en-US" sz="28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生活  （  ）芬</a:t>
            </a:r>
            <a:r>
              <a:rPr lang="zh-CN" altLang="en-US" sz="28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srgbClr val="3399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为他十年中的吃喝     </a:t>
            </a:r>
            <a:r>
              <a:rPr lang="zh-CN" altLang="en-US" sz="28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（   ）芬</a:t>
            </a:r>
            <a:r>
              <a:rPr lang="zh-CN" altLang="en-US" sz="28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srgbClr val="3399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为在他生病时的护理     </a:t>
            </a:r>
            <a:r>
              <a:rPr lang="zh-CN" altLang="en-US" sz="28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（   ）芬</a:t>
            </a:r>
            <a:r>
              <a:rPr lang="zh-CN" altLang="en-US" sz="28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srgbClr val="3399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为他一直有一个慈爱的母亲 </a:t>
            </a:r>
            <a:r>
              <a:rPr lang="zh-CN" altLang="en-US" sz="28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（   ）芬</a:t>
            </a:r>
            <a:r>
              <a:rPr lang="zh-CN" altLang="en-US" sz="28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 dirty="0">
              <a:solidFill>
                <a:srgbClr val="3399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</a:t>
            </a:r>
            <a:r>
              <a:rPr lang="zh-CN" altLang="en-US" sz="2800" b="1" dirty="0" smtClean="0">
                <a:solidFill>
                  <a:srgbClr val="3399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共计：（  ）芬尼</a:t>
            </a:r>
            <a:endParaRPr lang="zh-CN" altLang="en-US" sz="2800" b="1" dirty="0">
              <a:solidFill>
                <a:srgbClr val="3399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 dirty="0">
              <a:solidFill>
                <a:srgbClr val="3399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216275" y="549275"/>
            <a:ext cx="385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3399"/>
                </a:solidFill>
              </a:rPr>
              <a:t>妈妈给彼得的账单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87671" y="1656806"/>
            <a:ext cx="79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188039" y="2528145"/>
            <a:ext cx="79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070725" y="3362343"/>
            <a:ext cx="79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070725" y="4196541"/>
            <a:ext cx="79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593976" y="4970033"/>
            <a:ext cx="5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0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269909"/>
            <a:ext cx="6096000" cy="308133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CC"/>
                </a:solidFill>
              </a:rPr>
              <a:t>妈妈欠儿子彼得的款项</a:t>
            </a:r>
            <a:r>
              <a:rPr lang="en-US" altLang="zh-CN" sz="2800" b="1" dirty="0">
                <a:solidFill>
                  <a:srgbClr val="0000CC"/>
                </a:solidFill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CC"/>
                </a:solidFill>
              </a:rPr>
              <a:t>在家里帮妈妈扫地                </a:t>
            </a:r>
            <a:r>
              <a:rPr lang="en-US" altLang="zh-CN" sz="2800" b="1" dirty="0">
                <a:solidFill>
                  <a:srgbClr val="0000CC"/>
                </a:solidFill>
              </a:rPr>
              <a:t>20</a:t>
            </a:r>
            <a:r>
              <a:rPr lang="zh-CN" altLang="en-US" sz="2800" b="1" dirty="0">
                <a:solidFill>
                  <a:srgbClr val="0000CC"/>
                </a:solidFill>
              </a:rPr>
              <a:t>芬尼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CC"/>
                </a:solidFill>
              </a:rPr>
              <a:t>到邮局寄信                           </a:t>
            </a:r>
            <a:r>
              <a:rPr lang="en-US" altLang="zh-CN" sz="2800" b="1" dirty="0">
                <a:solidFill>
                  <a:srgbClr val="0000CC"/>
                </a:solidFill>
              </a:rPr>
              <a:t>10</a:t>
            </a:r>
            <a:r>
              <a:rPr lang="zh-CN" altLang="en-US" sz="2800" b="1" dirty="0">
                <a:solidFill>
                  <a:srgbClr val="0000CC"/>
                </a:solidFill>
              </a:rPr>
              <a:t>芬尼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CC"/>
                </a:solidFill>
              </a:rPr>
              <a:t>在花园帮大人干活                </a:t>
            </a:r>
            <a:r>
              <a:rPr lang="en-US" altLang="zh-CN" sz="2800" b="1" dirty="0">
                <a:solidFill>
                  <a:srgbClr val="0000CC"/>
                </a:solidFill>
              </a:rPr>
              <a:t>20</a:t>
            </a:r>
            <a:r>
              <a:rPr lang="zh-CN" altLang="en-US" sz="2800" b="1" dirty="0">
                <a:solidFill>
                  <a:srgbClr val="0000CC"/>
                </a:solidFill>
              </a:rPr>
              <a:t>芬尼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CC"/>
                </a:solidFill>
              </a:rPr>
              <a:t>我一直是个听话的孩子        </a:t>
            </a:r>
            <a:r>
              <a:rPr lang="en-US" altLang="zh-CN" sz="2800" b="1" dirty="0">
                <a:solidFill>
                  <a:srgbClr val="0000CC"/>
                </a:solidFill>
              </a:rPr>
              <a:t>10</a:t>
            </a:r>
            <a:r>
              <a:rPr lang="zh-CN" altLang="en-US" sz="2800" b="1" dirty="0">
                <a:solidFill>
                  <a:srgbClr val="0000CC"/>
                </a:solidFill>
              </a:rPr>
              <a:t>芬尼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CC"/>
                </a:solidFill>
              </a:rPr>
              <a:t>                              共计：    </a:t>
            </a:r>
            <a:r>
              <a:rPr lang="en-US" altLang="zh-CN" sz="2800" b="1" dirty="0">
                <a:solidFill>
                  <a:srgbClr val="0000CC"/>
                </a:solidFill>
              </a:rPr>
              <a:t>60</a:t>
            </a:r>
            <a:r>
              <a:rPr lang="zh-CN" altLang="en-US" sz="2800" b="1" dirty="0">
                <a:solidFill>
                  <a:srgbClr val="0000CC"/>
                </a:solidFill>
              </a:rPr>
              <a:t>芬尼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</a:rPr>
              <a:t>少                                         谈价钱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124200" y="3429000"/>
            <a:ext cx="6248400" cy="30813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00"/>
                </a:solidFill>
              </a:rPr>
              <a:t>  </a:t>
            </a:r>
            <a:r>
              <a:rPr lang="zh-CN" altLang="en-US" sz="2800" b="1" dirty="0">
                <a:solidFill>
                  <a:srgbClr val="0000CC"/>
                </a:solidFill>
              </a:rPr>
              <a:t>彼得欠妈妈的款项：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CC"/>
                </a:solidFill>
              </a:rPr>
              <a:t> 你在家过了</a:t>
            </a:r>
            <a:r>
              <a:rPr lang="en-US" altLang="zh-CN" sz="2800" b="1" dirty="0">
                <a:solidFill>
                  <a:srgbClr val="0000CC"/>
                </a:solidFill>
              </a:rPr>
              <a:t>10</a:t>
            </a:r>
            <a:r>
              <a:rPr lang="zh-CN" altLang="en-US" sz="2800" b="1" dirty="0">
                <a:solidFill>
                  <a:srgbClr val="0000CC"/>
                </a:solidFill>
              </a:rPr>
              <a:t>年幸福生活       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0</a:t>
            </a:r>
            <a:r>
              <a:rPr lang="zh-CN" altLang="en-US" sz="2800" b="1" dirty="0">
                <a:solidFill>
                  <a:srgbClr val="0000CC"/>
                </a:solidFill>
              </a:rPr>
              <a:t>芬尼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CC"/>
                </a:solidFill>
              </a:rPr>
              <a:t> 你</a:t>
            </a:r>
            <a:r>
              <a:rPr lang="en-US" altLang="zh-CN" sz="2800" b="1" dirty="0">
                <a:solidFill>
                  <a:srgbClr val="0000CC"/>
                </a:solidFill>
              </a:rPr>
              <a:t>10</a:t>
            </a:r>
            <a:r>
              <a:rPr lang="zh-CN" altLang="en-US" sz="2800" b="1" dirty="0">
                <a:solidFill>
                  <a:srgbClr val="0000CC"/>
                </a:solidFill>
              </a:rPr>
              <a:t>年的吃和穿                      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0</a:t>
            </a:r>
            <a:r>
              <a:rPr lang="zh-CN" altLang="en-US" sz="2800" b="1" dirty="0">
                <a:solidFill>
                  <a:srgbClr val="0000CC"/>
                </a:solidFill>
              </a:rPr>
              <a:t>芬尼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CC"/>
                </a:solidFill>
              </a:rPr>
              <a:t> 你生病时的护理                      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0</a:t>
            </a:r>
            <a:r>
              <a:rPr lang="zh-CN" altLang="en-US" sz="2800" b="1" dirty="0">
                <a:solidFill>
                  <a:srgbClr val="0000CC"/>
                </a:solidFill>
              </a:rPr>
              <a:t>芬尼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CC"/>
                </a:solidFill>
              </a:rPr>
              <a:t> 我一直是个慈爱的妈妈           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0</a:t>
            </a:r>
            <a:r>
              <a:rPr lang="zh-CN" altLang="en-US" sz="2800" b="1" dirty="0">
                <a:solidFill>
                  <a:srgbClr val="0000CC"/>
                </a:solidFill>
              </a:rPr>
              <a:t>芬尼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CC"/>
                </a:solidFill>
              </a:rPr>
              <a:t>                                 共计：    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0</a:t>
            </a:r>
            <a:r>
              <a:rPr lang="zh-CN" altLang="en-US" sz="2800" b="1" dirty="0">
                <a:solidFill>
                  <a:srgbClr val="0000CC"/>
                </a:solidFill>
              </a:rPr>
              <a:t>芬尼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</a:rPr>
              <a:t>多                                          无私无价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133600" y="609601"/>
            <a:ext cx="541338" cy="222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单</a:t>
            </a:r>
            <a:endParaRPr lang="zh-CN" altLang="en-US" sz="2800" b="1">
              <a:solidFill>
                <a:srgbClr val="000000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057400" y="3833813"/>
            <a:ext cx="541338" cy="2227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</a:rPr>
              <a:t>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58968" y="821094"/>
            <a:ext cx="923330" cy="2947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0039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6954" y="0"/>
            <a:ext cx="986245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35779" y="394422"/>
            <a:ext cx="7926531" cy="5073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zh-CN" altLang="zh-CN" dirty="0"/>
          </a:p>
          <a:p>
            <a:r>
              <a:rPr lang="zh-CN" altLang="en-US" sz="3600" b="1" dirty="0">
                <a:solidFill>
                  <a:srgbClr val="0070C0"/>
                </a:solidFill>
              </a:rPr>
              <a:t>当自己过生日了</a:t>
            </a:r>
            <a:r>
              <a:rPr lang="zh-CN" altLang="zh-CN" sz="3600" b="1" dirty="0">
                <a:solidFill>
                  <a:srgbClr val="0070C0"/>
                </a:solidFill>
              </a:rPr>
              <a:t>,</a:t>
            </a:r>
            <a:r>
              <a:rPr lang="zh-CN" altLang="en-US" sz="3600" b="1" dirty="0">
                <a:solidFill>
                  <a:srgbClr val="0070C0"/>
                </a:solidFill>
              </a:rPr>
              <a:t>妈妈（         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     </a:t>
            </a:r>
            <a:r>
              <a:rPr lang="zh-CN" altLang="en-US" sz="3600" b="1" dirty="0">
                <a:solidFill>
                  <a:srgbClr val="0070C0"/>
                </a:solidFill>
              </a:rPr>
              <a:t>）</a:t>
            </a:r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当清晨起床的时候</a:t>
            </a:r>
            <a:r>
              <a:rPr lang="zh-CN" altLang="zh-CN" sz="3600" b="1" dirty="0" smtClean="0">
                <a:solidFill>
                  <a:srgbClr val="0070C0"/>
                </a:solidFill>
              </a:rPr>
              <a:t>,</a:t>
            </a:r>
            <a:r>
              <a:rPr lang="zh-CN" altLang="en-US" sz="3600" b="1" dirty="0">
                <a:solidFill>
                  <a:srgbClr val="0070C0"/>
                </a:solidFill>
              </a:rPr>
              <a:t>妈妈（ 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         ）</a:t>
            </a:r>
            <a:endParaRPr lang="zh-CN" altLang="en-US" sz="3600" b="1" dirty="0">
              <a:solidFill>
                <a:srgbClr val="0070C0"/>
              </a:solidFill>
            </a:endParaRPr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当我生病</a:t>
            </a:r>
            <a:r>
              <a:rPr lang="zh-CN" altLang="en-US" sz="3600" b="1" dirty="0">
                <a:solidFill>
                  <a:srgbClr val="0070C0"/>
                </a:solidFill>
              </a:rPr>
              <a:t>发烧了</a:t>
            </a:r>
            <a:r>
              <a:rPr lang="zh-CN" altLang="zh-CN" sz="3600" b="1" dirty="0">
                <a:solidFill>
                  <a:srgbClr val="0070C0"/>
                </a:solidFill>
              </a:rPr>
              <a:t>,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妈妈（                    </a:t>
            </a:r>
            <a:r>
              <a:rPr lang="zh-CN" altLang="en-US" sz="3600" b="1" dirty="0">
                <a:solidFill>
                  <a:srgbClr val="0070C0"/>
                </a:solidFill>
              </a:rPr>
              <a:t>）</a:t>
            </a:r>
          </a:p>
          <a:p>
            <a:r>
              <a:rPr lang="zh-CN" altLang="en-US" sz="3600" b="1" dirty="0">
                <a:solidFill>
                  <a:srgbClr val="0070C0"/>
                </a:solidFill>
              </a:rPr>
              <a:t>当放学时刮风下雨了</a:t>
            </a:r>
            <a:r>
              <a:rPr lang="zh-CN" altLang="zh-CN" sz="3600" b="1" dirty="0">
                <a:solidFill>
                  <a:srgbClr val="0070C0"/>
                </a:solidFill>
              </a:rPr>
              <a:t>,</a:t>
            </a:r>
            <a:r>
              <a:rPr lang="zh-CN" altLang="en-US" sz="3600" b="1" dirty="0">
                <a:solidFill>
                  <a:srgbClr val="0070C0"/>
                </a:solidFill>
              </a:rPr>
              <a:t>妈妈（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        ）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r>
              <a:rPr lang="zh-CN" altLang="en-US" sz="3600" b="1" dirty="0" smtClean="0">
                <a:solidFill>
                  <a:srgbClr val="0070C0"/>
                </a:solidFill>
              </a:rPr>
              <a:t>当</a:t>
            </a:r>
            <a:r>
              <a:rPr lang="zh-CN" altLang="en-US" sz="3600" b="1" dirty="0">
                <a:solidFill>
                  <a:srgbClr val="0070C0"/>
                </a:solidFill>
              </a:rPr>
              <a:t>自己有了一点进步</a:t>
            </a:r>
            <a:r>
              <a:rPr lang="zh-CN" altLang="zh-CN" sz="3600" b="1" dirty="0">
                <a:solidFill>
                  <a:srgbClr val="0070C0"/>
                </a:solidFill>
              </a:rPr>
              <a:t>,</a:t>
            </a:r>
            <a:r>
              <a:rPr lang="zh-CN" altLang="en-US" sz="3600" b="1" dirty="0">
                <a:solidFill>
                  <a:srgbClr val="0070C0"/>
                </a:solidFill>
              </a:rPr>
              <a:t>妈妈（    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   ）</a:t>
            </a:r>
            <a:endParaRPr lang="zh-CN" altLang="en-US" sz="3600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CN" altLang="en-US" sz="3600" b="1" dirty="0">
                <a:solidFill>
                  <a:srgbClr val="0070C0"/>
                </a:solidFill>
              </a:rPr>
              <a:t>   当 </a:t>
            </a:r>
            <a:r>
              <a:rPr lang="zh-CN" altLang="zh-CN" sz="3600" b="1" dirty="0">
                <a:solidFill>
                  <a:srgbClr val="0070C0"/>
                </a:solidFill>
              </a:rPr>
              <a:t>……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93818" y="1184564"/>
            <a:ext cx="682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B709A2"/>
                </a:solidFill>
              </a:rPr>
              <a:t>每年</a:t>
            </a:r>
            <a:r>
              <a:rPr lang="en-US" altLang="zh-CN" sz="3600" b="1" dirty="0">
                <a:solidFill>
                  <a:srgbClr val="B709A2"/>
                </a:solidFill>
              </a:rPr>
              <a:t>5</a:t>
            </a:r>
            <a:r>
              <a:rPr lang="zh-CN" altLang="en-US" sz="3600" b="1" dirty="0">
                <a:solidFill>
                  <a:srgbClr val="B709A2"/>
                </a:solidFill>
              </a:rPr>
              <a:t>月第二个星期日</a:t>
            </a:r>
            <a:r>
              <a:rPr lang="en-US" altLang="zh-CN" sz="3600" b="1" dirty="0">
                <a:solidFill>
                  <a:srgbClr val="B709A2"/>
                </a:solidFill>
              </a:rPr>
              <a:t>——</a:t>
            </a:r>
            <a:r>
              <a:rPr lang="zh-CN" altLang="en-US" sz="3600" b="1" dirty="0">
                <a:solidFill>
                  <a:srgbClr val="B709A2"/>
                </a:solidFill>
              </a:rPr>
              <a:t>母亲节 </a:t>
            </a:r>
          </a:p>
          <a:p>
            <a:r>
              <a:rPr lang="zh-CN" altLang="en-US" sz="3600" b="1" dirty="0">
                <a:solidFill>
                  <a:srgbClr val="B709A2"/>
                </a:solidFill>
              </a:rPr>
              <a:t>                                   </a:t>
            </a:r>
            <a:r>
              <a:rPr lang="zh-CN" altLang="en-US" sz="3600" b="1" dirty="0" smtClean="0">
                <a:solidFill>
                  <a:srgbClr val="B709A2"/>
                </a:solidFill>
              </a:rPr>
              <a:t>  （</a:t>
            </a:r>
            <a:r>
              <a:rPr lang="en-US" altLang="zh-CN" sz="3600" b="1" dirty="0" smtClean="0">
                <a:solidFill>
                  <a:srgbClr val="B709A2"/>
                </a:solidFill>
              </a:rPr>
              <a:t>2016.5.8</a:t>
            </a:r>
            <a:r>
              <a:rPr lang="zh-CN" altLang="en-US" sz="3600" b="1" dirty="0">
                <a:solidFill>
                  <a:srgbClr val="B709A2"/>
                </a:solidFill>
              </a:rPr>
              <a:t>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52797" y="2228669"/>
            <a:ext cx="730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每年</a:t>
            </a:r>
            <a:r>
              <a:rPr lang="en-US" altLang="zh-CN" sz="3600" b="1" dirty="0">
                <a:solidFill>
                  <a:srgbClr val="0070C0"/>
                </a:solidFill>
              </a:rPr>
              <a:t>6</a:t>
            </a:r>
            <a:r>
              <a:rPr lang="zh-CN" altLang="en-US" sz="3600" b="1" dirty="0">
                <a:solidFill>
                  <a:srgbClr val="0070C0"/>
                </a:solidFill>
              </a:rPr>
              <a:t>月第三个星期日</a:t>
            </a:r>
            <a:r>
              <a:rPr lang="en-US" altLang="zh-CN" sz="3600" b="1" dirty="0">
                <a:solidFill>
                  <a:srgbClr val="0070C0"/>
                </a:solidFill>
              </a:rPr>
              <a:t>——</a:t>
            </a:r>
            <a:r>
              <a:rPr lang="zh-CN" altLang="en-US" sz="3600" b="1" dirty="0">
                <a:solidFill>
                  <a:srgbClr val="0070C0"/>
                </a:solidFill>
              </a:rPr>
              <a:t>父亲节</a:t>
            </a:r>
          </a:p>
          <a:p>
            <a:r>
              <a:rPr lang="zh-CN" altLang="en-US" sz="3600" b="1" dirty="0">
                <a:solidFill>
                  <a:srgbClr val="0070C0"/>
                </a:solidFill>
              </a:rPr>
              <a:t>                                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      （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2016.6.19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）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3818" y="3690256"/>
            <a:ext cx="6587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再稚拙的礼物对他们来说也是珍贵无比的！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71601" y="1193995"/>
            <a:ext cx="98090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可贵的沉默</a:t>
            </a:r>
            <a:endParaRPr lang="zh-CN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53491" y="945572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53491" y="2254827"/>
            <a:ext cx="518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81939"/>
            <a:ext cx="4425143" cy="39263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41" y="2055813"/>
            <a:ext cx="4298399" cy="3196862"/>
          </a:xfrm>
          <a:prstGeom prst="rect">
            <a:avLst/>
          </a:prstGeom>
        </p:spPr>
      </p:pic>
      <p:pic>
        <p:nvPicPr>
          <p:cNvPr id="8" name="王铮亮-时间都去哪儿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080103" y="5764764"/>
            <a:ext cx="415212" cy="415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70" y="362383"/>
            <a:ext cx="7512628" cy="5000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74273" y="5725391"/>
            <a:ext cx="790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00FF"/>
                </a:solidFill>
              </a:rPr>
              <a:t>爸爸妈妈，你们辛苦了，我爱你们！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7" cy="68579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57400" y="1413164"/>
            <a:ext cx="831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为什么说沉默是可贵的？</a:t>
            </a:r>
            <a:endParaRPr lang="zh-CN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23555" y="5692459"/>
            <a:ext cx="9525000" cy="76944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FF0000"/>
                </a:solidFill>
                <a:latin typeface="宋体" pitchFamily="2" charset="-122"/>
              </a:rPr>
              <a:t>激动</a:t>
            </a:r>
            <a:r>
              <a:rPr lang="zh-CN" altLang="en-US" sz="4400" b="1" dirty="0" smtClean="0">
                <a:solidFill>
                  <a:srgbClr val="FF0000"/>
                </a:solidFill>
                <a:latin typeface="宋体" pitchFamily="2" charset="-122"/>
              </a:rPr>
              <a:t>、</a:t>
            </a:r>
            <a:r>
              <a:rPr lang="zh-CN" altLang="en-US" sz="4400" b="1" dirty="0">
                <a:solidFill>
                  <a:srgbClr val="FF0000"/>
                </a:solidFill>
                <a:latin typeface="宋体" pitchFamily="2" charset="-122"/>
              </a:rPr>
              <a:t>兴奋、骄傲、</a:t>
            </a:r>
            <a:r>
              <a:rPr lang="zh-CN" altLang="en-US" sz="4400" b="1" dirty="0" smtClean="0">
                <a:solidFill>
                  <a:srgbClr val="FF0000"/>
                </a:solidFill>
                <a:latin typeface="宋体" pitchFamily="2" charset="-122"/>
              </a:rPr>
              <a:t>兴高采烈</a:t>
            </a:r>
            <a:r>
              <a:rPr lang="en-US" altLang="zh-CN" sz="4400" b="1" dirty="0">
                <a:solidFill>
                  <a:srgbClr val="FF0000"/>
                </a:solidFill>
                <a:latin typeface="宋体" pitchFamily="2" charset="-122"/>
              </a:rPr>
              <a:t>……</a:t>
            </a:r>
            <a:r>
              <a:rPr lang="zh-CN" altLang="en-US" sz="4400" b="1" dirty="0" smtClean="0">
                <a:solidFill>
                  <a:srgbClr val="FF0000"/>
                </a:solidFill>
                <a:latin typeface="Times New Roman"/>
              </a:rPr>
              <a:t> </a:t>
            </a:r>
            <a:endParaRPr lang="zh-CN" altLang="en-US" sz="4400" b="1" dirty="0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9645" y="1413163"/>
            <a:ext cx="9850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0099"/>
                </a:solidFill>
                <a:latin typeface="宋体" pitchFamily="2" charset="-122"/>
              </a:rPr>
              <a:t>    </a:t>
            </a:r>
            <a:r>
              <a:rPr lang="zh-CN" altLang="en-US" sz="4800" b="1" dirty="0" smtClean="0">
                <a:solidFill>
                  <a:srgbClr val="000099"/>
                </a:solidFill>
                <a:latin typeface="宋体" pitchFamily="2" charset="-122"/>
              </a:rPr>
              <a:t>他们</a:t>
            </a:r>
            <a:r>
              <a:rPr lang="zh-CN" altLang="en-US" sz="4800" b="1" dirty="0">
                <a:solidFill>
                  <a:srgbClr val="000099"/>
                </a:solidFill>
                <a:latin typeface="宋体" pitchFamily="2" charset="-122"/>
              </a:rPr>
              <a:t>骄傲地举起了手，有的还神气十足地左顾右盼。</a:t>
            </a:r>
            <a:r>
              <a:rPr lang="zh-CN" altLang="en-US" sz="4800" b="1" dirty="0">
                <a:solidFill>
                  <a:srgbClr val="FF3300"/>
                </a:solidFill>
                <a:latin typeface="宋体" pitchFamily="2" charset="-122"/>
              </a:rPr>
              <a:t/>
            </a:r>
            <a:br>
              <a:rPr lang="zh-CN" altLang="en-US" sz="4800" b="1" dirty="0">
                <a:solidFill>
                  <a:srgbClr val="FF3300"/>
                </a:solidFill>
                <a:latin typeface="宋体" pitchFamily="2" charset="-122"/>
              </a:rPr>
            </a:br>
            <a:endParaRPr lang="zh-CN" altLang="en-US" sz="4800" b="1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881921" y="2247518"/>
            <a:ext cx="1089212" cy="1344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546982" y="3043029"/>
            <a:ext cx="2162573" cy="2204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630800" y="3033348"/>
            <a:ext cx="2065469" cy="1344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50098" y="1138335"/>
            <a:ext cx="80243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ctr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dirty="0" smtClean="0">
                <a:solidFill>
                  <a:srgbClr val="000000"/>
                </a:solidFill>
                <a:latin typeface="楷体_GB2312" pitchFamily="49" charset="-122"/>
                <a:ea typeface="宋体"/>
              </a:rPr>
              <a:t>     </a:t>
            </a:r>
            <a:r>
              <a:rPr lang="zh-CN" altLang="en-US" sz="4000" b="1" dirty="0" smtClean="0">
                <a:solidFill>
                  <a:srgbClr val="000000"/>
                </a:solidFill>
                <a:latin typeface="楷体_GB2312" pitchFamily="49" charset="-122"/>
                <a:ea typeface="宋体"/>
              </a:rPr>
              <a:t>开始点数了</a:t>
            </a:r>
            <a:r>
              <a:rPr lang="zh-CN" altLang="en-US" sz="4000" dirty="0" smtClean="0">
                <a:solidFill>
                  <a:srgbClr val="000000"/>
                </a:solidFill>
                <a:latin typeface="楷体_GB2312" pitchFamily="49" charset="-122"/>
                <a:ea typeface="宋体"/>
              </a:rPr>
              <a:t>，</a:t>
            </a:r>
            <a:r>
              <a:rPr lang="zh-CN" altLang="en-US" sz="4000" b="1" dirty="0" smtClean="0">
                <a:solidFill>
                  <a:srgbClr val="000000"/>
                </a:solidFill>
                <a:latin typeface="楷体_GB2312" pitchFamily="49" charset="-122"/>
                <a:ea typeface="宋体"/>
              </a:rPr>
              <a:t>我</a:t>
            </a:r>
            <a:r>
              <a:rPr lang="zh-CN" altLang="en-US" sz="4000" b="1" dirty="0">
                <a:solidFill>
                  <a:srgbClr val="000000"/>
                </a:solidFill>
                <a:latin typeface="楷体_GB2312" pitchFamily="49" charset="-122"/>
                <a:ea typeface="宋体"/>
              </a:rPr>
              <a:t>的情绪迅速地传染给了他们，他们随着我一起点起数来，</a:t>
            </a:r>
            <a:r>
              <a:rPr lang="zh-CN" altLang="en-US" sz="4000" b="1" dirty="0">
                <a:solidFill>
                  <a:srgbClr val="0000FF"/>
                </a:solidFill>
                <a:latin typeface="Arial" pitchFamily="34" charset="0"/>
                <a:ea typeface="宋体"/>
              </a:rPr>
              <a:t>“</a:t>
            </a:r>
            <a:r>
              <a:rPr lang="zh-CN" altLang="zh-CN" sz="4000" b="1" dirty="0">
                <a:solidFill>
                  <a:srgbClr val="0000FF"/>
                </a:solidFill>
                <a:latin typeface="楷体_GB2312" pitchFamily="49" charset="-122"/>
                <a:ea typeface="宋体"/>
              </a:rPr>
              <a:t>15</a:t>
            </a:r>
            <a:r>
              <a:rPr lang="zh-CN" altLang="en-US" sz="4000" b="1" dirty="0">
                <a:solidFill>
                  <a:srgbClr val="0000FF"/>
                </a:solidFill>
                <a:latin typeface="楷体_GB2312" pitchFamily="49" charset="-122"/>
                <a:ea typeface="宋体"/>
              </a:rPr>
              <a:t>、</a:t>
            </a:r>
            <a:r>
              <a:rPr lang="zh-CN" altLang="zh-CN" sz="4000" b="1" dirty="0">
                <a:solidFill>
                  <a:srgbClr val="0000FF"/>
                </a:solidFill>
                <a:latin typeface="楷体_GB2312" pitchFamily="49" charset="-122"/>
                <a:ea typeface="宋体"/>
              </a:rPr>
              <a:t>16</a:t>
            </a:r>
            <a:r>
              <a:rPr lang="zh-CN" altLang="en-US" sz="4000" b="1" dirty="0">
                <a:solidFill>
                  <a:srgbClr val="0000FF"/>
                </a:solidFill>
                <a:latin typeface="楷体_GB2312" pitchFamily="49" charset="-122"/>
                <a:ea typeface="宋体"/>
              </a:rPr>
              <a:t>、</a:t>
            </a:r>
            <a:r>
              <a:rPr lang="zh-CN" altLang="zh-CN" sz="4000" b="1" dirty="0">
                <a:solidFill>
                  <a:srgbClr val="0000FF"/>
                </a:solidFill>
                <a:latin typeface="楷体_GB2312" pitchFamily="49" charset="-122"/>
                <a:ea typeface="宋体"/>
              </a:rPr>
              <a:t>17</a:t>
            </a:r>
            <a:r>
              <a:rPr lang="zh-CN" altLang="zh-CN" sz="4000" b="1" dirty="0">
                <a:solidFill>
                  <a:srgbClr val="0000FF"/>
                </a:solidFill>
                <a:latin typeface="Arial" pitchFamily="34" charset="0"/>
                <a:ea typeface="宋体"/>
              </a:rPr>
              <a:t>……”</a:t>
            </a:r>
            <a:r>
              <a:rPr lang="zh-CN" altLang="en-US" sz="4000" b="1" dirty="0">
                <a:solidFill>
                  <a:srgbClr val="0000FF"/>
                </a:solidFill>
                <a:latin typeface="楷体_GB2312" pitchFamily="49" charset="-122"/>
                <a:ea typeface="宋体"/>
              </a:rPr>
              <a:t>，越点越多，越点越兴奋，声音越来越</a:t>
            </a:r>
            <a:r>
              <a:rPr lang="zh-CN" altLang="en-US" sz="4000" b="1" dirty="0" smtClean="0">
                <a:solidFill>
                  <a:srgbClr val="0000FF"/>
                </a:solidFill>
                <a:latin typeface="楷体_GB2312" pitchFamily="49" charset="-122"/>
                <a:ea typeface="宋体"/>
              </a:rPr>
              <a:t>响</a:t>
            </a:r>
            <a:r>
              <a:rPr lang="zh-CN" altLang="en-US" sz="4000" b="1" dirty="0">
                <a:solidFill>
                  <a:srgbClr val="0000FF"/>
                </a:solidFill>
                <a:latin typeface="楷体_GB2312" pitchFamily="49" charset="-122"/>
                <a:ea typeface="宋体"/>
              </a:rPr>
              <a:t>。</a:t>
            </a:r>
            <a:r>
              <a:rPr lang="zh-CN" altLang="en-US" sz="4000" b="1" dirty="0" smtClean="0">
                <a:solidFill>
                  <a:srgbClr val="0000FF"/>
                </a:solidFill>
                <a:latin typeface="楷体_GB2312" pitchFamily="49" charset="-122"/>
                <a:ea typeface="宋体"/>
              </a:rPr>
              <a:t>几乎</a:t>
            </a:r>
            <a:r>
              <a:rPr lang="zh-CN" altLang="en-US" sz="4000" b="1" dirty="0">
                <a:solidFill>
                  <a:srgbClr val="0000FF"/>
                </a:solidFill>
                <a:latin typeface="楷体_GB2312" pitchFamily="49" charset="-122"/>
                <a:ea typeface="宋体"/>
              </a:rPr>
              <a:t>所有的孩子都在快乐的交谈，谈的内容当然是生日聚会、生日礼物、父母祝福</a:t>
            </a:r>
            <a:r>
              <a:rPr lang="zh-CN" altLang="zh-CN" sz="4000" b="1" dirty="0">
                <a:solidFill>
                  <a:srgbClr val="0000FF"/>
                </a:solidFill>
                <a:latin typeface="Arial" pitchFamily="34" charset="0"/>
                <a:ea typeface="宋体"/>
              </a:rPr>
              <a:t>……</a:t>
            </a:r>
            <a:endParaRPr lang="zh-CN" altLang="zh-CN" sz="4000" b="1" dirty="0">
              <a:solidFill>
                <a:srgbClr val="0000FF"/>
              </a:solidFill>
              <a:latin typeface="楷体_GB2312" pitchFamily="49" charset="-122"/>
              <a:ea typeface="宋体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288472" y="6130635"/>
            <a:ext cx="10065327" cy="463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2"/>
            <a:ext cx="12192000" cy="685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076450" y="258465"/>
            <a:ext cx="8039100" cy="76944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FF0000"/>
                </a:solidFill>
                <a:latin typeface="宋体" pitchFamily="2" charset="-122"/>
              </a:rPr>
              <a:t>羞愧、自责、难过、思索</a:t>
            </a:r>
            <a:r>
              <a:rPr lang="en-US" altLang="zh-CN" sz="4400" b="1" dirty="0" smtClean="0">
                <a:solidFill>
                  <a:srgbClr val="FF0000"/>
                </a:solidFill>
                <a:latin typeface="宋体" pitchFamily="2" charset="-122"/>
              </a:rPr>
              <a:t>……</a:t>
            </a:r>
            <a:endParaRPr lang="zh-CN" altLang="en-US" sz="4400" b="1" dirty="0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82091" y="1371600"/>
            <a:ext cx="81464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      霎时，教室里安静了下来。我把问题重复了一遍，教室里依然很安静。过了一会儿，几位女同学沉静地举起了手。</a:t>
            </a:r>
            <a:endParaRPr lang="en-US" altLang="zh-CN" sz="3600" b="1" dirty="0" smtClean="0"/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182090" y="3362015"/>
            <a:ext cx="8146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 </a:t>
            </a:r>
            <a:r>
              <a:rPr lang="zh-CN" altLang="en-US" sz="3600" b="1" dirty="0" smtClean="0"/>
              <a:t>       教室里寂然无声，没有人举手，没有人说话。孩子们沉默着，我和孩子们一起沉默着</a:t>
            </a:r>
            <a:r>
              <a:rPr lang="en-US" altLang="zh-CN" sz="3600" b="1" dirty="0" smtClean="0"/>
              <a:t>……</a:t>
            </a:r>
            <a:endParaRPr lang="zh-CN" altLang="en-US" sz="3600" b="1" dirty="0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5996480" y="4546978"/>
            <a:ext cx="793850" cy="67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285380" y="5101244"/>
            <a:ext cx="787857" cy="172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989618" y="2525490"/>
            <a:ext cx="2071255" cy="1445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4535447" y="3971753"/>
            <a:ext cx="1719879" cy="2132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851225" y="3115452"/>
            <a:ext cx="886385" cy="7716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940442" y="1953491"/>
            <a:ext cx="727364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80"/>
            <a:ext cx="12191999" cy="687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209800" y="332646"/>
            <a:ext cx="650817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00FF"/>
                </a:solidFill>
              </a:rPr>
              <a:t>沉默了足足一分钟</a:t>
            </a:r>
            <a:r>
              <a:rPr lang="en-US" altLang="zh-CN" sz="4800" b="1" dirty="0" smtClean="0">
                <a:solidFill>
                  <a:srgbClr val="0000FF"/>
                </a:solidFill>
              </a:rPr>
              <a:t>……</a:t>
            </a:r>
            <a:endParaRPr lang="zh-CN" altLang="en-US" sz="4800" b="1" dirty="0">
              <a:solidFill>
                <a:srgbClr val="0000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92135" y="1027906"/>
            <a:ext cx="923330" cy="4405746"/>
          </a:xfrm>
          <a:prstGeom prst="rect">
            <a:avLst/>
          </a:prstGeom>
          <a:solidFill>
            <a:schemeClr val="accent4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极为珍贵的东西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万里长城">
  <a:themeElements>
    <a:clrScheme name="万里长城 1">
      <a:dk1>
        <a:srgbClr val="000000"/>
      </a:dk1>
      <a:lt1>
        <a:srgbClr val="FFFFFF"/>
      </a:lt1>
      <a:dk2>
        <a:srgbClr val="000099"/>
      </a:dk2>
      <a:lt2>
        <a:srgbClr val="969696"/>
      </a:lt2>
      <a:accent1>
        <a:srgbClr val="FFFF99"/>
      </a:accent1>
      <a:accent2>
        <a:srgbClr val="006666"/>
      </a:accent2>
      <a:accent3>
        <a:srgbClr val="FFFFFF"/>
      </a:accent3>
      <a:accent4>
        <a:srgbClr val="000000"/>
      </a:accent4>
      <a:accent5>
        <a:srgbClr val="FFFFCA"/>
      </a:accent5>
      <a:accent6>
        <a:srgbClr val="005C5C"/>
      </a:accent6>
      <a:hlink>
        <a:srgbClr val="800080"/>
      </a:hlink>
      <a:folHlink>
        <a:srgbClr val="FF6600"/>
      </a:folHlink>
    </a:clrScheme>
    <a:fontScheme name="万里长城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万里长城 1">
        <a:dk1>
          <a:srgbClr val="000000"/>
        </a:dk1>
        <a:lt1>
          <a:srgbClr val="FFFFFF"/>
        </a:lt1>
        <a:dk2>
          <a:srgbClr val="000099"/>
        </a:dk2>
        <a:lt2>
          <a:srgbClr val="969696"/>
        </a:lt2>
        <a:accent1>
          <a:srgbClr val="FFFF99"/>
        </a:accent1>
        <a:accent2>
          <a:srgbClr val="006666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5C5C"/>
        </a:accent6>
        <a:hlink>
          <a:srgbClr val="80008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2">
        <a:dk1>
          <a:srgbClr val="000000"/>
        </a:dk1>
        <a:lt1>
          <a:srgbClr val="8EA4EA"/>
        </a:lt1>
        <a:dk2>
          <a:srgbClr val="0033CC"/>
        </a:dk2>
        <a:lt2>
          <a:srgbClr val="969696"/>
        </a:lt2>
        <a:accent1>
          <a:srgbClr val="86B5B6"/>
        </a:accent1>
        <a:accent2>
          <a:srgbClr val="FFCC66"/>
        </a:accent2>
        <a:accent3>
          <a:srgbClr val="C6CFF3"/>
        </a:accent3>
        <a:accent4>
          <a:srgbClr val="000000"/>
        </a:accent4>
        <a:accent5>
          <a:srgbClr val="C3D7D7"/>
        </a:accent5>
        <a:accent6>
          <a:srgbClr val="E7B95C"/>
        </a:accent6>
        <a:hlink>
          <a:srgbClr val="626292"/>
        </a:hlink>
        <a:folHlink>
          <a:srgbClr val="A23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3">
        <a:dk1>
          <a:srgbClr val="0000FF"/>
        </a:dk1>
        <a:lt1>
          <a:srgbClr val="C0C0C0"/>
        </a:lt1>
        <a:dk2>
          <a:srgbClr val="000000"/>
        </a:dk2>
        <a:lt2>
          <a:srgbClr val="B2B2B2"/>
        </a:lt2>
        <a:accent1>
          <a:srgbClr val="FFCC99"/>
        </a:accent1>
        <a:accent2>
          <a:srgbClr val="FF99CC"/>
        </a:accent2>
        <a:accent3>
          <a:srgbClr val="DCDCDC"/>
        </a:accent3>
        <a:accent4>
          <a:srgbClr val="0000DA"/>
        </a:accent4>
        <a:accent5>
          <a:srgbClr val="FFE2CA"/>
        </a:accent5>
        <a:accent6>
          <a:srgbClr val="E78AB9"/>
        </a:accent6>
        <a:hlink>
          <a:srgbClr val="9C4070"/>
        </a:hlink>
        <a:folHlink>
          <a:srgbClr val="0071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4">
        <a:dk1>
          <a:srgbClr val="0029AC"/>
        </a:dk1>
        <a:lt1>
          <a:srgbClr val="CCFFCC"/>
        </a:lt1>
        <a:dk2>
          <a:srgbClr val="993366"/>
        </a:dk2>
        <a:lt2>
          <a:srgbClr val="969696"/>
        </a:lt2>
        <a:accent1>
          <a:srgbClr val="FFCC99"/>
        </a:accent1>
        <a:accent2>
          <a:srgbClr val="6699FF"/>
        </a:accent2>
        <a:accent3>
          <a:srgbClr val="E2FFE2"/>
        </a:accent3>
        <a:accent4>
          <a:srgbClr val="002192"/>
        </a:accent4>
        <a:accent5>
          <a:srgbClr val="FFE2CA"/>
        </a:accent5>
        <a:accent6>
          <a:srgbClr val="5C8AE7"/>
        </a:accent6>
        <a:hlink>
          <a:srgbClr val="006600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5">
        <a:dk1>
          <a:srgbClr val="333333"/>
        </a:dk1>
        <a:lt1>
          <a:srgbClr val="FF99CC"/>
        </a:lt1>
        <a:dk2>
          <a:srgbClr val="006600"/>
        </a:dk2>
        <a:lt2>
          <a:srgbClr val="B2B2B2"/>
        </a:lt2>
        <a:accent1>
          <a:srgbClr val="FFFF66"/>
        </a:accent1>
        <a:accent2>
          <a:srgbClr val="33CCFF"/>
        </a:accent2>
        <a:accent3>
          <a:srgbClr val="FFCAE2"/>
        </a:accent3>
        <a:accent4>
          <a:srgbClr val="2A2A2A"/>
        </a:accent4>
        <a:accent5>
          <a:srgbClr val="FFFFB8"/>
        </a:accent5>
        <a:accent6>
          <a:srgbClr val="2DB9E7"/>
        </a:accent6>
        <a:hlink>
          <a:srgbClr val="6600FF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6">
        <a:dk1>
          <a:srgbClr val="000000"/>
        </a:dk1>
        <a:lt1>
          <a:srgbClr val="FFFFCC"/>
        </a:lt1>
        <a:dk2>
          <a:srgbClr val="6756A6"/>
        </a:dk2>
        <a:lt2>
          <a:srgbClr val="969696"/>
        </a:lt2>
        <a:accent1>
          <a:srgbClr val="99CCFF"/>
        </a:accent1>
        <a:accent2>
          <a:srgbClr val="008000"/>
        </a:accent2>
        <a:accent3>
          <a:srgbClr val="FFFFE2"/>
        </a:accent3>
        <a:accent4>
          <a:srgbClr val="000000"/>
        </a:accent4>
        <a:accent5>
          <a:srgbClr val="CAE2FF"/>
        </a:accent5>
        <a:accent6>
          <a:srgbClr val="007300"/>
        </a:accent6>
        <a:hlink>
          <a:srgbClr val="990033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7">
        <a:dk1>
          <a:srgbClr val="CC3300"/>
        </a:dk1>
        <a:lt1>
          <a:srgbClr val="99CCFF"/>
        </a:lt1>
        <a:dk2>
          <a:srgbClr val="003399"/>
        </a:dk2>
        <a:lt2>
          <a:srgbClr val="969696"/>
        </a:lt2>
        <a:accent1>
          <a:srgbClr val="CED7FE"/>
        </a:accent1>
        <a:accent2>
          <a:srgbClr val="FFFFFF"/>
        </a:accent2>
        <a:accent3>
          <a:srgbClr val="CAE2FF"/>
        </a:accent3>
        <a:accent4>
          <a:srgbClr val="AE2A00"/>
        </a:accent4>
        <a:accent5>
          <a:srgbClr val="E3E8FE"/>
        </a:accent5>
        <a:accent6>
          <a:srgbClr val="E7E7E7"/>
        </a:accent6>
        <a:hlink>
          <a:srgbClr val="0066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万里长城 8">
        <a:dk1>
          <a:srgbClr val="006600"/>
        </a:dk1>
        <a:lt1>
          <a:srgbClr val="FFCC99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FFFF66"/>
        </a:accent2>
        <a:accent3>
          <a:srgbClr val="FFE2CA"/>
        </a:accent3>
        <a:accent4>
          <a:srgbClr val="005600"/>
        </a:accent4>
        <a:accent5>
          <a:srgbClr val="FFFFFF"/>
        </a:accent5>
        <a:accent6>
          <a:srgbClr val="E7E75C"/>
        </a:accent6>
        <a:hlink>
          <a:srgbClr val="5B5B89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741</Words>
  <Application>Microsoft Office PowerPoint</Application>
  <PresentationFormat>宽屏</PresentationFormat>
  <Paragraphs>119</Paragraphs>
  <Slides>21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华文楷体</vt:lpstr>
      <vt:lpstr>楷体_GB2312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1_默认设计模板</vt:lpstr>
      <vt:lpstr>万里长城</vt:lpstr>
      <vt:lpstr>默认设计模板</vt:lpstr>
      <vt:lpstr>Network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</dc:creator>
  <cp:lastModifiedBy>fg</cp:lastModifiedBy>
  <cp:revision>81</cp:revision>
  <dcterms:created xsi:type="dcterms:W3CDTF">2016-04-20T10:43:00Z</dcterms:created>
  <dcterms:modified xsi:type="dcterms:W3CDTF">2016-05-03T04:32:31Z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